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92" r:id="rId11"/>
    <p:sldId id="279" r:id="rId12"/>
    <p:sldId id="287" r:id="rId13"/>
    <p:sldId id="288" r:id="rId14"/>
    <p:sldId id="290" r:id="rId15"/>
    <p:sldId id="291" r:id="rId16"/>
    <p:sldId id="294" r:id="rId17"/>
    <p:sldId id="293" r:id="rId18"/>
    <p:sldId id="26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28/06/2019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miermotta.com/" TargetMode="External"/><Relationship Id="rId3" Type="http://schemas.openxmlformats.org/officeDocument/2006/relationships/hyperlink" Target="http://www.ltreditora.com.br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rupoatomoealinea.com.br/" TargetMode="Externa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ubens@gumiermotta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umiermotta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ermott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18657" y="1375175"/>
            <a:ext cx="944056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817341" y="2215667"/>
            <a:ext cx="65573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69877-F6B1-4466-9679-258A0B099A2B}"/>
              </a:ext>
            </a:extLst>
          </p:cNvPr>
          <p:cNvSpPr txBox="1"/>
          <p:nvPr/>
        </p:nvSpPr>
        <p:spPr>
          <a:xfrm>
            <a:off x="3689230" y="2984740"/>
            <a:ext cx="55180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Arial"/>
                <a:cs typeface="Arial"/>
              </a:rPr>
              <a:t>A vida funcional do Servidor readaptado.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46315" y="1029997"/>
            <a:ext cx="8880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i="1" dirty="0">
                <a:solidFill>
                  <a:srgbClr val="FF0000"/>
                </a:solidFill>
                <a:latin typeface="Perpetua" panose="02020502060401020303" pitchFamily="18" charset="0"/>
              </a:rPr>
              <a:t>Sucesso:</a:t>
            </a:r>
          </a:p>
          <a:p>
            <a:pPr algn="just"/>
            <a:r>
              <a:rPr lang="pt-BR" sz="4800" i="1" dirty="0">
                <a:latin typeface="Perpetua" panose="02020502060401020303" pitchFamily="18" charset="0"/>
                <a:cs typeface="Calibri"/>
              </a:rPr>
              <a:t>Otimização de </a:t>
            </a:r>
            <a:r>
              <a:rPr lang="pt-BR" sz="4800" b="1" i="1" dirty="0">
                <a:latin typeface="Perpetua" panose="02020502060401020303" pitchFamily="18" charset="0"/>
                <a:cs typeface="Calibri"/>
              </a:rPr>
              <a:t>fonte contributiva </a:t>
            </a:r>
            <a:r>
              <a:rPr lang="pt-BR" sz="4800" i="1" dirty="0">
                <a:latin typeface="Perpetua" panose="02020502060401020303" pitchFamily="18" charset="0"/>
                <a:cs typeface="Calibri"/>
              </a:rPr>
              <a:t>com </a:t>
            </a:r>
            <a:r>
              <a:rPr lang="pt-BR" sz="4800" b="1" i="1" dirty="0">
                <a:latin typeface="Perpetua" panose="02020502060401020303" pitchFamily="18" charset="0"/>
                <a:cs typeface="Calibri"/>
              </a:rPr>
              <a:t>redução dos beneficiários</a:t>
            </a:r>
            <a:r>
              <a:rPr lang="pt-BR" sz="4800" i="1" dirty="0">
                <a:latin typeface="Perpetua" panose="02020502060401020303" pitchFamily="18" charset="0"/>
                <a:cs typeface="Calibri"/>
              </a:rPr>
              <a:t>!</a:t>
            </a:r>
          </a:p>
          <a:p>
            <a:pPr algn="just"/>
            <a:r>
              <a:rPr lang="pt-BR" sz="4800" i="1" dirty="0">
                <a:latin typeface="Perpetua" panose="02020502060401020303" pitchFamily="18" charset="0"/>
                <a:cs typeface="Calibri"/>
              </a:rPr>
              <a:t>Menor taxa acidentária, </a:t>
            </a:r>
            <a:r>
              <a:rPr lang="pt-BR" sz="4800" b="1" i="1" dirty="0">
                <a:latin typeface="Perpetua" panose="02020502060401020303" pitchFamily="18" charset="0"/>
                <a:cs typeface="Calibri"/>
              </a:rPr>
              <a:t>benefícios não agravados</a:t>
            </a:r>
            <a:r>
              <a:rPr lang="pt-BR" sz="4800" i="1" dirty="0">
                <a:latin typeface="Perpetua" panose="02020502060401020303" pitchFamily="18" charset="0"/>
                <a:cs typeface="Calibri"/>
              </a:rPr>
              <a:t>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679268" y="814744"/>
            <a:ext cx="9859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1600" i="1" dirty="0">
                <a:latin typeface="Perpetua" panose="02020502060401020303" pitchFamily="18" charset="0"/>
                <a:cs typeface="Calibri Light"/>
              </a:rPr>
            </a:br>
            <a:r>
              <a:rPr lang="pt-BR" sz="1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3581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CAFAB4-E59B-4DD5-975E-7434FFEAAC84}"/>
              </a:ext>
            </a:extLst>
          </p:cNvPr>
          <p:cNvSpPr/>
          <p:nvPr/>
        </p:nvSpPr>
        <p:spPr>
          <a:xfrm>
            <a:off x="4471102" y="2196167"/>
            <a:ext cx="2247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Perpetua" panose="02020502060401020303" pitchFamily="18" charset="0"/>
              </a:rPr>
              <a:t>Quadro atual:</a:t>
            </a:r>
            <a:endParaRPr lang="pt-BR" sz="3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45CA423-C473-4367-B5FA-8BF6C47CC5BC}"/>
              </a:ext>
            </a:extLst>
          </p:cNvPr>
          <p:cNvSpPr/>
          <p:nvPr/>
        </p:nvSpPr>
        <p:spPr>
          <a:xfrm>
            <a:off x="3048000" y="31058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>
                <a:latin typeface="Perpetua" panose="02020502060401020303" pitchFamily="18" charset="0"/>
              </a:rPr>
              <a:t>7050 servidores – 4.834 CLT – 2.216 Estatutários.</a:t>
            </a:r>
          </a:p>
          <a:p>
            <a:r>
              <a:rPr lang="pt-BR" sz="3600" dirty="0">
                <a:latin typeface="Perpetua" panose="02020502060401020303" pitchFamily="18" charset="0"/>
              </a:rPr>
              <a:t>Taxa de Absenteísmo, média, de </a:t>
            </a:r>
            <a:r>
              <a:rPr lang="pt-BR" sz="3600" b="1" dirty="0">
                <a:solidFill>
                  <a:srgbClr val="FF0000"/>
                </a:solidFill>
                <a:latin typeface="Perpetua" panose="02020502060401020303" pitchFamily="18" charset="0"/>
              </a:rPr>
              <a:t>5,8%.</a:t>
            </a:r>
          </a:p>
        </p:txBody>
      </p:sp>
    </p:spTree>
    <p:extLst>
      <p:ext uri="{BB962C8B-B14F-4D97-AF65-F5344CB8AC3E}">
        <p14:creationId xmlns:p14="http://schemas.microsoft.com/office/powerpoint/2010/main" val="169533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1200" i="1" dirty="0">
                <a:latin typeface="Perpetua" panose="02020502060401020303" pitchFamily="18" charset="0"/>
                <a:cs typeface="Calibri Light"/>
              </a:rPr>
            </a:br>
            <a:r>
              <a:rPr lang="pt-BR" sz="12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CAFAB4-E59B-4DD5-975E-7434FFEAAC84}"/>
              </a:ext>
            </a:extLst>
          </p:cNvPr>
          <p:cNvSpPr/>
          <p:nvPr/>
        </p:nvSpPr>
        <p:spPr>
          <a:xfrm>
            <a:off x="4471102" y="2196167"/>
            <a:ext cx="25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Perpetua" panose="02020502060401020303" pitchFamily="18" charset="0"/>
              </a:rPr>
              <a:t>: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D5E5C73-3600-4820-B631-2D17FB2E302B}"/>
              </a:ext>
            </a:extLst>
          </p:cNvPr>
          <p:cNvSpPr/>
          <p:nvPr/>
        </p:nvSpPr>
        <p:spPr>
          <a:xfrm>
            <a:off x="4652259" y="13942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Perpetua" panose="02020502060401020303" pitchFamily="18" charset="0"/>
              </a:rPr>
              <a:t>É possível desenvolver com sucesso um programa de reabilitação profissional?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BFD4575-EC25-4972-B55C-A06C70DC9D18}"/>
              </a:ext>
            </a:extLst>
          </p:cNvPr>
          <p:cNvSpPr/>
          <p:nvPr/>
        </p:nvSpPr>
        <p:spPr>
          <a:xfrm>
            <a:off x="1850571" y="209017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>
                <a:latin typeface="Perpetua" panose="02020502060401020303" pitchFamily="18" charset="0"/>
              </a:rPr>
              <a:t>Nossa taxas:</a:t>
            </a:r>
          </a:p>
          <a:p>
            <a:r>
              <a:rPr lang="pt-BR" sz="2400" b="1" dirty="0">
                <a:solidFill>
                  <a:srgbClr val="FF0000"/>
                </a:solidFill>
                <a:latin typeface="Perpetua" panose="02020502060401020303" pitchFamily="18" charset="0"/>
              </a:rPr>
              <a:t>81,6% concluíram e estão atuando;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14,0% foram encaminhadas para aposentação;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4,3% foram reencaminhadas ao SESMT para Adaptações.</a:t>
            </a:r>
          </a:p>
          <a:p>
            <a:endParaRPr lang="pt-BR" dirty="0">
              <a:latin typeface="Perpetua" panose="02020502060401020303" pitchFamily="18" charset="0"/>
            </a:endParaRPr>
          </a:p>
          <a:p>
            <a:r>
              <a:rPr lang="pt-BR" sz="5400" dirty="0">
                <a:latin typeface="Perpetua" panose="02020502060401020303" pitchFamily="18" charset="0"/>
              </a:rPr>
              <a:t>Sim, é possível!</a:t>
            </a:r>
          </a:p>
        </p:txBody>
      </p:sp>
    </p:spTree>
    <p:extLst>
      <p:ext uri="{BB962C8B-B14F-4D97-AF65-F5344CB8AC3E}">
        <p14:creationId xmlns:p14="http://schemas.microsoft.com/office/powerpoint/2010/main" val="289301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783771" y="710241"/>
            <a:ext cx="9859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Perpetua" panose="02020502060401020303" pitchFamily="18" charset="0"/>
                <a:cs typeface="Calibri Light"/>
              </a:rPr>
              <a:t>R</a:t>
            </a:r>
            <a:r>
              <a:rPr lang="pt-BR" sz="1200" i="1" dirty="0">
                <a:latin typeface="Perpetua" panose="02020502060401020303" pitchFamily="18" charset="0"/>
                <a:cs typeface="Calibri Light"/>
              </a:rPr>
              <a:t>ubens Cenci Motta</a:t>
            </a:r>
            <a:br>
              <a:rPr lang="pt-BR" sz="1200" i="1" dirty="0">
                <a:latin typeface="Perpetua" panose="02020502060401020303" pitchFamily="18" charset="0"/>
                <a:cs typeface="Calibri Light"/>
              </a:rPr>
            </a:br>
            <a:r>
              <a:rPr lang="pt-BR" sz="12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12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1D8B7EE-F984-418C-B239-31E6A780401C}"/>
              </a:ext>
            </a:extLst>
          </p:cNvPr>
          <p:cNvSpPr/>
          <p:nvPr/>
        </p:nvSpPr>
        <p:spPr>
          <a:xfrm>
            <a:off x="3291840" y="987239"/>
            <a:ext cx="8778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latin typeface="Perpetua" panose="02020502060401020303" pitchFamily="18" charset="0"/>
              </a:rPr>
              <a:t>Efeito sobre despesas correntes com pessoal e </a:t>
            </a:r>
            <a:br>
              <a:rPr lang="pt-BR" sz="2800" i="1" dirty="0">
                <a:latin typeface="Perpetua" panose="02020502060401020303" pitchFamily="18" charset="0"/>
              </a:rPr>
            </a:br>
            <a:r>
              <a:rPr lang="pt-BR" sz="2800" b="1" i="1" dirty="0">
                <a:solidFill>
                  <a:srgbClr val="FF0000"/>
                </a:solidFill>
                <a:latin typeface="Perpetua" panose="02020502060401020303" pitchFamily="18" charset="0"/>
              </a:rPr>
              <a:t>despesas previdenciárias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A614265-D86E-4114-BF3B-3DC30E4E6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586172"/>
              </p:ext>
            </p:extLst>
          </p:nvPr>
        </p:nvGraphicFramePr>
        <p:xfrm>
          <a:off x="496388" y="1867988"/>
          <a:ext cx="11299371" cy="4657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702">
                  <a:extLst>
                    <a:ext uri="{9D8B030D-6E8A-4147-A177-3AD203B41FA5}">
                      <a16:colId xmlns:a16="http://schemas.microsoft.com/office/drawing/2014/main" val="549813763"/>
                    </a:ext>
                  </a:extLst>
                </a:gridCol>
                <a:gridCol w="1754560">
                  <a:extLst>
                    <a:ext uri="{9D8B030D-6E8A-4147-A177-3AD203B41FA5}">
                      <a16:colId xmlns:a16="http://schemas.microsoft.com/office/drawing/2014/main" val="2274782005"/>
                    </a:ext>
                  </a:extLst>
                </a:gridCol>
                <a:gridCol w="1951072">
                  <a:extLst>
                    <a:ext uri="{9D8B030D-6E8A-4147-A177-3AD203B41FA5}">
                      <a16:colId xmlns:a16="http://schemas.microsoft.com/office/drawing/2014/main" val="83192197"/>
                    </a:ext>
                  </a:extLst>
                </a:gridCol>
                <a:gridCol w="1698414">
                  <a:extLst>
                    <a:ext uri="{9D8B030D-6E8A-4147-A177-3AD203B41FA5}">
                      <a16:colId xmlns:a16="http://schemas.microsoft.com/office/drawing/2014/main" val="3756564371"/>
                    </a:ext>
                  </a:extLst>
                </a:gridCol>
                <a:gridCol w="1642270">
                  <a:extLst>
                    <a:ext uri="{9D8B030D-6E8A-4147-A177-3AD203B41FA5}">
                      <a16:colId xmlns:a16="http://schemas.microsoft.com/office/drawing/2014/main" val="2669864943"/>
                    </a:ext>
                  </a:extLst>
                </a:gridCol>
                <a:gridCol w="1546353">
                  <a:extLst>
                    <a:ext uri="{9D8B030D-6E8A-4147-A177-3AD203B41FA5}">
                      <a16:colId xmlns:a16="http://schemas.microsoft.com/office/drawing/2014/main" val="284283396"/>
                    </a:ext>
                  </a:extLst>
                </a:gridCol>
              </a:tblGrid>
              <a:tr h="634236">
                <a:tc>
                  <a:txBody>
                    <a:bodyPr/>
                    <a:lstStyle/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Atestamentos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Atestamentos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19294"/>
                  </a:ext>
                </a:extLst>
              </a:tr>
              <a:tr h="117786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Sem </a:t>
                      </a:r>
                    </a:p>
                    <a:p>
                      <a:pPr algn="ctr"/>
                      <a:r>
                        <a:rPr lang="pt-BR" sz="2400" dirty="0"/>
                        <a:t>Gestão Técnica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Com</a:t>
                      </a:r>
                      <a:r>
                        <a:rPr lang="pt-BR" sz="2400" dirty="0"/>
                        <a:t> </a:t>
                      </a:r>
                    </a:p>
                    <a:p>
                      <a:pPr algn="ctr"/>
                      <a:r>
                        <a:rPr lang="pt-BR" sz="2400" dirty="0"/>
                        <a:t>Gestão Técnica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Ano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94987"/>
                  </a:ext>
                </a:extLst>
              </a:tr>
              <a:tr h="815446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Ano de 2005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Média em </a:t>
                      </a:r>
                    </a:p>
                    <a:p>
                      <a:pPr algn="ctr"/>
                      <a:r>
                        <a:rPr lang="pt-BR" sz="2400" b="1" dirty="0"/>
                        <a:t>10 anos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2015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2017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79562"/>
                  </a:ext>
                </a:extLst>
              </a:tr>
              <a:tr h="1177866">
                <a:tc>
                  <a:txBody>
                    <a:bodyPr/>
                    <a:lstStyle/>
                    <a:p>
                      <a:pPr algn="r"/>
                      <a:r>
                        <a:rPr lang="pt-BR" sz="2400" dirty="0"/>
                        <a:t>Encaminhamentos para </a:t>
                      </a:r>
                      <a:r>
                        <a:rPr lang="pt-BR" sz="2400" b="1" cap="all" baseline="0" dirty="0">
                          <a:solidFill>
                            <a:srgbClr val="FF0000"/>
                          </a:solidFill>
                        </a:rPr>
                        <a:t>aposentação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</a:rPr>
                        <a:t>65 casos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10,2 casos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10 casos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6 casos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4 casos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87092"/>
                  </a:ext>
                </a:extLst>
              </a:tr>
              <a:tr h="815446">
                <a:tc>
                  <a:txBody>
                    <a:bodyPr/>
                    <a:lstStyle/>
                    <a:p>
                      <a:pPr algn="r"/>
                      <a:r>
                        <a:rPr lang="pt-BR" sz="2400" b="1" dirty="0"/>
                        <a:t>Taxa de Absenteísmo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</a:rPr>
                        <a:t>&gt; 20%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5,8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Variação</a:t>
                      </a:r>
                    </a:p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</a:rPr>
                        <a:t>3,5 a 6,2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034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7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8E35CC-4940-4056-8027-46768E076E99}"/>
              </a:ext>
            </a:extLst>
          </p:cNvPr>
          <p:cNvSpPr/>
          <p:nvPr/>
        </p:nvSpPr>
        <p:spPr>
          <a:xfrm>
            <a:off x="3169187" y="252051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dirty="0">
                <a:latin typeface="Perpetua" panose="02020502060401020303" pitchFamily="18" charset="0"/>
              </a:rPr>
              <a:t>Até 2005: M 95%.</a:t>
            </a:r>
          </a:p>
          <a:p>
            <a:pPr algn="ctr"/>
            <a:endParaRPr lang="pt-BR" sz="3600" dirty="0">
              <a:latin typeface="Perpetua" panose="02020502060401020303" pitchFamily="18" charset="0"/>
            </a:endParaRPr>
          </a:p>
          <a:p>
            <a:pPr algn="ctr"/>
            <a:r>
              <a:rPr lang="pt-BR" sz="3600" dirty="0">
                <a:latin typeface="Perpetua" panose="02020502060401020303" pitchFamily="18" charset="0"/>
              </a:rPr>
              <a:t>2015: M 40% - F 40%.</a:t>
            </a:r>
          </a:p>
          <a:p>
            <a:pPr algn="ctr"/>
            <a:r>
              <a:rPr lang="pt-BR" sz="3600" dirty="0">
                <a:latin typeface="Perpetua" panose="02020502060401020303" pitchFamily="18" charset="0"/>
              </a:rPr>
              <a:t>2016: M 33,3% - F 33,3%.</a:t>
            </a:r>
          </a:p>
          <a:p>
            <a:pPr algn="ctr"/>
            <a:r>
              <a:rPr lang="pt-BR" sz="3600" dirty="0">
                <a:latin typeface="Perpetua" panose="02020502060401020303" pitchFamily="18" charset="0"/>
              </a:rPr>
              <a:t>2017: M 50% - </a:t>
            </a:r>
            <a:r>
              <a:rPr lang="pt-BR" sz="3600" dirty="0">
                <a:solidFill>
                  <a:srgbClr val="FF0000"/>
                </a:solidFill>
                <a:latin typeface="Perpetua" panose="02020502060401020303" pitchFamily="18" charset="0"/>
              </a:rPr>
              <a:t>F 0,0%.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A0D149-FBB9-4E54-AD23-E29E51B97FE0}"/>
              </a:ext>
            </a:extLst>
          </p:cNvPr>
          <p:cNvSpPr/>
          <p:nvPr/>
        </p:nvSpPr>
        <p:spPr>
          <a:xfrm>
            <a:off x="4057461" y="156641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 err="1">
                <a:latin typeface="Perpetua" panose="02020502060401020303" pitchFamily="18" charset="0"/>
              </a:rPr>
              <a:t>CID’s</a:t>
            </a:r>
            <a:r>
              <a:rPr lang="pt-BR" sz="2800" dirty="0">
                <a:latin typeface="Perpetua" panose="02020502060401020303" pitchFamily="18" charset="0"/>
              </a:rPr>
              <a:t> que demandaram necessidade de Reabilitação Profissional: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9E2B9CD-2793-4F09-B4D9-3F314E1A90FA}"/>
              </a:ext>
            </a:extLst>
          </p:cNvPr>
          <p:cNvSpPr/>
          <p:nvPr/>
        </p:nvSpPr>
        <p:spPr>
          <a:xfrm>
            <a:off x="785927" y="1045358"/>
            <a:ext cx="23832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155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pic>
        <p:nvPicPr>
          <p:cNvPr id="8" name="Picture 4" descr="Resultado de imagem para manual de iniciação em perícias médicas">
            <a:hlinkClick r:id="rId3"/>
            <a:extLst>
              <a:ext uri="{FF2B5EF4-FFF2-40B4-BE49-F238E27FC236}">
                <a16:creationId xmlns:a16="http://schemas.microsoft.com/office/drawing/2014/main" id="{64F28345-3594-452F-BFA0-1579F9C58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955" y="1552490"/>
            <a:ext cx="3805778" cy="24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m para conceitos básicos de perícia médica">
            <a:hlinkClick r:id="rId5"/>
            <a:extLst>
              <a:ext uri="{FF2B5EF4-FFF2-40B4-BE49-F238E27FC236}">
                <a16:creationId xmlns:a16="http://schemas.microsoft.com/office/drawing/2014/main" id="{06E7CF10-F5B4-4C52-82C2-714FAE87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54" y="1552490"/>
            <a:ext cx="2451462" cy="2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m para crônicas em perícias médicas">
            <a:hlinkClick r:id="rId3"/>
            <a:extLst>
              <a:ext uri="{FF2B5EF4-FFF2-40B4-BE49-F238E27FC236}">
                <a16:creationId xmlns:a16="http://schemas.microsoft.com/office/drawing/2014/main" id="{6A6E99D5-0BE9-4BFA-AF65-6943A7D4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29" y="1948305"/>
            <a:ext cx="2451462" cy="3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7E2C95B-BB53-4570-AC3E-C030F4922B19}"/>
              </a:ext>
            </a:extLst>
          </p:cNvPr>
          <p:cNvSpPr/>
          <p:nvPr/>
        </p:nvSpPr>
        <p:spPr>
          <a:xfrm>
            <a:off x="7471544" y="4325638"/>
            <a:ext cx="245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095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7E2C95B-BB53-4570-AC3E-C030F4922B19}"/>
              </a:ext>
            </a:extLst>
          </p:cNvPr>
          <p:cNvSpPr/>
          <p:nvPr/>
        </p:nvSpPr>
        <p:spPr>
          <a:xfrm>
            <a:off x="9656902" y="4325638"/>
            <a:ext cx="245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23FD4-6259-4059-8CAF-CF4D6EEA7856}"/>
              </a:ext>
            </a:extLst>
          </p:cNvPr>
          <p:cNvSpPr txBox="1"/>
          <p:nvPr/>
        </p:nvSpPr>
        <p:spPr>
          <a:xfrm>
            <a:off x="3214778" y="2481532"/>
            <a:ext cx="649568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5400" dirty="0">
                <a:latin typeface="Perpetua"/>
              </a:rPr>
              <a:t>A vida funcional do Servidor readaptado.</a:t>
            </a:r>
          </a:p>
        </p:txBody>
      </p:sp>
    </p:spTree>
    <p:extLst>
      <p:ext uri="{BB962C8B-B14F-4D97-AF65-F5344CB8AC3E}">
        <p14:creationId xmlns:p14="http://schemas.microsoft.com/office/powerpoint/2010/main" val="228558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53A0E64-E6B1-4616-8763-AD7C50FA354C}"/>
              </a:ext>
            </a:extLst>
          </p:cNvPr>
          <p:cNvSpPr/>
          <p:nvPr/>
        </p:nvSpPr>
        <p:spPr>
          <a:xfrm>
            <a:off x="5307875" y="4084304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>
                <a:hlinkClick r:id="rId3"/>
              </a:rPr>
              <a:t>rubens@gumiermotta.com</a:t>
            </a:r>
            <a:endParaRPr lang="pt-BR" dirty="0"/>
          </a:p>
          <a:p>
            <a:pPr algn="r"/>
            <a:endParaRPr lang="pt-BR" dirty="0"/>
          </a:p>
          <a:p>
            <a:pPr algn="r"/>
            <a:r>
              <a:rPr lang="pt-BR" i="1" dirty="0">
                <a:latin typeface="Perpetua" panose="02020502060401020303" pitchFamily="18" charset="0"/>
                <a:cs typeface="Calibri Light"/>
              </a:rPr>
              <a:t>Rubens Cenci Motta</a:t>
            </a:r>
            <a:endParaRPr lang="pt-BR" dirty="0"/>
          </a:p>
          <a:p>
            <a:pPr algn="r"/>
            <a:r>
              <a:rPr lang="pt-BR" sz="2800" dirty="0"/>
              <a:t>Obrigado!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7E2C95B-BB53-4570-AC3E-C030F4922B19}"/>
              </a:ext>
            </a:extLst>
          </p:cNvPr>
          <p:cNvSpPr/>
          <p:nvPr/>
        </p:nvSpPr>
        <p:spPr>
          <a:xfrm>
            <a:off x="8851770" y="3175450"/>
            <a:ext cx="245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658C4-9198-4855-A55D-C25DFFA3D61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1" descr="Uma imagem contendo texto&#10;&#10;Descrição gerada com muito alta confiança">
            <a:extLst>
              <a:ext uri="{FF2B5EF4-FFF2-40B4-BE49-F238E27FC236}">
                <a16:creationId xmlns:a16="http://schemas.microsoft.com/office/drawing/2014/main" id="{9D55E5EA-1D36-4DB9-9BB6-434F51F23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843" y="997789"/>
            <a:ext cx="3784278" cy="57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23306" y="2247980"/>
            <a:ext cx="9382897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1400" i="1" dirty="0">
                <a:latin typeface="Perpetua"/>
                <a:cs typeface="Calibri"/>
              </a:rPr>
              <a:t>Especialista em Medicina Legal e Perícia Médica - CREMESP RQE 37.207;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Especialista em Clínica Médica - CREMESP RQE 17.793;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Especialista em Hemoterapia – CREMESP RQE 12.149;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Especialista em Medicina do Tráfego - CREMESP RQE 42.380. 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Especialista em Direito Médico e Hospitalar pela Escola Paulista de Direito. </a:t>
            </a:r>
            <a:endParaRPr lang="pt-BR" sz="1400" dirty="0">
              <a:latin typeface="Perpetua" panose="02020502060401020303" pitchFamily="18" charset="0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Professor no curso de Pós-graduação em Medicina do Trabalho nas Faculdades de Medicina da 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Universidade São Francisco e Universidade Brasil.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Autor dos livros: “</a:t>
            </a:r>
            <a:r>
              <a:rPr lang="pt-BR" sz="1400" b="1" i="1" dirty="0">
                <a:latin typeface="Perpetua"/>
                <a:cs typeface="Calibri"/>
              </a:rPr>
              <a:t>Crônicas em Perícias Médicas, DORT &amp; Reabilitação Profissional</a:t>
            </a:r>
            <a:r>
              <a:rPr lang="pt-BR" sz="1400" i="1" dirty="0">
                <a:latin typeface="Perpetua"/>
                <a:cs typeface="Calibri"/>
              </a:rPr>
              <a:t>” – </a:t>
            </a:r>
            <a:r>
              <a:rPr lang="pt-BR" sz="1400" i="1" dirty="0" err="1">
                <a:latin typeface="Perpetua"/>
                <a:cs typeface="Calibri"/>
              </a:rPr>
              <a:t>LTr</a:t>
            </a:r>
            <a:r>
              <a:rPr lang="pt-BR" sz="1400" i="1" dirty="0">
                <a:latin typeface="Perpetua"/>
                <a:cs typeface="Calibri"/>
              </a:rPr>
              <a:t> Editora, 1ª Ed. 2.011 – 2ª Ed. 2.012 – 3ª Ed. 2.014; “</a:t>
            </a:r>
            <a:r>
              <a:rPr lang="pt-BR" sz="1400" b="1" i="1" dirty="0">
                <a:latin typeface="Perpetua"/>
                <a:cs typeface="Calibri"/>
              </a:rPr>
              <a:t>Conceitos Básicos de Perícia Médica</a:t>
            </a:r>
            <a:r>
              <a:rPr lang="pt-BR" sz="1400" i="1" dirty="0">
                <a:latin typeface="Perpetua"/>
                <a:cs typeface="Calibri"/>
              </a:rPr>
              <a:t>”, Editora Átomo, 2.012; “</a:t>
            </a:r>
            <a:r>
              <a:rPr lang="pt-BR" sz="1400" b="1" i="1" dirty="0">
                <a:latin typeface="Perpetua"/>
                <a:cs typeface="Calibri"/>
              </a:rPr>
              <a:t>Manual de Iniciação em Perícias Médicas</a:t>
            </a:r>
            <a:r>
              <a:rPr lang="pt-BR" sz="1400" i="1" dirty="0">
                <a:latin typeface="Perpetua"/>
                <a:cs typeface="Calibri"/>
              </a:rPr>
              <a:t>”, </a:t>
            </a:r>
            <a:r>
              <a:rPr lang="pt-BR" sz="1400" i="1" dirty="0" err="1">
                <a:latin typeface="Perpetua"/>
                <a:cs typeface="Calibri"/>
              </a:rPr>
              <a:t>LTr</a:t>
            </a:r>
            <a:r>
              <a:rPr lang="pt-BR" sz="1400" i="1" dirty="0">
                <a:latin typeface="Perpetua"/>
                <a:cs typeface="Calibri"/>
              </a:rPr>
              <a:t> Editora, 1ª Ed. 2.013 – 2ª Ed. 2.014 – 3ª Ed. 2.016. </a:t>
            </a:r>
            <a:endParaRPr lang="pt-BR" sz="1400" dirty="0">
              <a:latin typeface="Perpetua"/>
              <a:cs typeface="Calibri"/>
            </a:endParaRPr>
          </a:p>
          <a:p>
            <a:pPr algn="just"/>
            <a:r>
              <a:rPr lang="pt-BR" sz="1400" i="1" dirty="0">
                <a:latin typeface="Perpetua"/>
                <a:cs typeface="Calibri"/>
              </a:rPr>
              <a:t>Autor do Trabalho Científico “Ergonomia Cognitiva: promovendo qualidade de vida no trabalho a partir de método diagnóstico participativo”, aprovado e apresentado no 4º Congresso Brasileiro de Perícia Médica Previdenciária, 2.013 – Recife, PE - aprovado e apresentado no 2º Congresso Brasileiro de Medicina Legal e Perícias Médicas, 2.014 – Florianópolis, SC.</a:t>
            </a:r>
            <a:endParaRPr lang="pt-BR" sz="1400" dirty="0">
              <a:solidFill>
                <a:srgbClr val="FF0000"/>
              </a:solidFill>
              <a:latin typeface="Perpetua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2800" i="1" dirty="0">
                <a:latin typeface="Perpetua" panose="02020502060401020303" pitchFamily="18" charset="0"/>
                <a:cs typeface="Calibri Light"/>
              </a:rPr>
            </a:br>
            <a:r>
              <a:rPr lang="pt-BR" sz="28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28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F40250-1D32-4BD3-AF3F-1E21C535F6FF}"/>
              </a:ext>
            </a:extLst>
          </p:cNvPr>
          <p:cNvSpPr/>
          <p:nvPr/>
        </p:nvSpPr>
        <p:spPr>
          <a:xfrm>
            <a:off x="4469554" y="5768211"/>
            <a:ext cx="3661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2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200" b="1" i="1" dirty="0" err="1"/>
              <a:t>Gumier</a:t>
            </a:r>
            <a:r>
              <a:rPr lang="pt-BR" sz="1200" b="1" i="1" dirty="0"/>
              <a:t> &amp; Motta Consultoria Médica – 19 34343376</a:t>
            </a:r>
            <a:endParaRPr lang="pt-BR" sz="1200" i="1" dirty="0"/>
          </a:p>
          <a:p>
            <a:pPr lvl="0" algn="ctr">
              <a:defRPr/>
            </a:pPr>
            <a:r>
              <a:rPr lang="pt-BR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14449" y="2605032"/>
            <a:ext cx="93828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Perpetua" panose="02020502060401020303" pitchFamily="18" charset="0"/>
              </a:rPr>
              <a:t>É possível desenvolver, manter, ter apoio e </a:t>
            </a:r>
            <a:r>
              <a:rPr lang="pt-BR" sz="4800" b="1" i="1" dirty="0">
                <a:solidFill>
                  <a:srgbClr val="FF0000"/>
                </a:solidFill>
                <a:latin typeface="Perpetua" panose="02020502060401020303" pitchFamily="18" charset="0"/>
              </a:rPr>
              <a:t>sucesso</a:t>
            </a:r>
            <a:r>
              <a:rPr lang="pt-BR" sz="4800" dirty="0">
                <a:latin typeface="Perpetua" panose="02020502060401020303" pitchFamily="18" charset="0"/>
              </a:rPr>
              <a:t> num programa de reabilitação profissional?</a:t>
            </a:r>
          </a:p>
          <a:p>
            <a:pPr algn="just"/>
            <a:endParaRPr lang="pt-BR" sz="1200" dirty="0">
              <a:solidFill>
                <a:srgbClr val="FF0000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628A229-1051-4928-8539-583CFA9D624F}"/>
              </a:ext>
            </a:extLst>
          </p:cNvPr>
          <p:cNvSpPr/>
          <p:nvPr/>
        </p:nvSpPr>
        <p:spPr>
          <a:xfrm>
            <a:off x="8495943" y="4985865"/>
            <a:ext cx="3169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2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200" b="1" i="1" dirty="0" err="1"/>
              <a:t>Gumier</a:t>
            </a:r>
            <a:r>
              <a:rPr lang="pt-BR" sz="12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200" b="1" i="1" dirty="0"/>
              <a:t>19 34343376</a:t>
            </a:r>
            <a:endParaRPr lang="pt-BR" sz="1200" i="1" dirty="0"/>
          </a:p>
          <a:p>
            <a:pPr lvl="0" algn="ctr">
              <a:defRPr/>
            </a:pPr>
            <a:r>
              <a:rPr lang="pt-BR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88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77394" y="1566089"/>
            <a:ext cx="6110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i="1" dirty="0">
                <a:latin typeface="Perpetua" panose="02020502060401020303" pitchFamily="18" charset="0"/>
              </a:rPr>
              <a:t>Reabilitação profissional</a:t>
            </a:r>
          </a:p>
          <a:p>
            <a:pPr algn="r"/>
            <a:r>
              <a:rPr lang="pt-BR" sz="4800" i="1" dirty="0">
                <a:latin typeface="Perpetua" panose="02020502060401020303" pitchFamily="18" charset="0"/>
              </a:rPr>
              <a:t>&amp;</a:t>
            </a:r>
          </a:p>
          <a:p>
            <a:pPr algn="r"/>
            <a:r>
              <a:rPr lang="pt-BR" sz="4800" i="1" dirty="0">
                <a:latin typeface="Perpetua" panose="02020502060401020303" pitchFamily="18" charset="0"/>
              </a:rPr>
              <a:t>Readaptação profissional.</a:t>
            </a:r>
          </a:p>
          <a:p>
            <a:pPr algn="just"/>
            <a:endParaRPr lang="pt-BR" sz="1200" dirty="0">
              <a:solidFill>
                <a:srgbClr val="FF0000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95EDE8-A004-4B74-BD34-97007B70DE98}"/>
              </a:ext>
            </a:extLst>
          </p:cNvPr>
          <p:cNvSpPr/>
          <p:nvPr/>
        </p:nvSpPr>
        <p:spPr>
          <a:xfrm>
            <a:off x="0" y="3926919"/>
            <a:ext cx="2455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2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200" b="1" i="1" dirty="0" err="1"/>
              <a:t>Gumier</a:t>
            </a:r>
            <a:r>
              <a:rPr lang="pt-BR" sz="12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200" b="1" i="1" dirty="0"/>
              <a:t>19 34343376</a:t>
            </a:r>
            <a:endParaRPr lang="pt-BR" sz="1200" i="1" dirty="0"/>
          </a:p>
          <a:p>
            <a:pPr lvl="0" algn="ctr">
              <a:defRPr/>
            </a:pPr>
            <a:r>
              <a:rPr lang="pt-BR" sz="12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5886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902E0F5-0AD7-42E3-81B1-D7EBDAC48F11}"/>
              </a:ext>
            </a:extLst>
          </p:cNvPr>
          <p:cNvSpPr/>
          <p:nvPr/>
        </p:nvSpPr>
        <p:spPr>
          <a:xfrm>
            <a:off x="3403275" y="2416162"/>
            <a:ext cx="5627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/>
              <a:t>Nossa experiência inicia-se em 2.005.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6FEE22-80A4-46E5-98CC-46B4213F1068}"/>
              </a:ext>
            </a:extLst>
          </p:cNvPr>
          <p:cNvSpPr/>
          <p:nvPr/>
        </p:nvSpPr>
        <p:spPr>
          <a:xfrm>
            <a:off x="3884023" y="293938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5400" i="1" dirty="0">
                <a:latin typeface="Perpetua" panose="02020502060401020303" pitchFamily="18" charset="0"/>
              </a:rPr>
              <a:t>Foco primário:</a:t>
            </a:r>
          </a:p>
          <a:p>
            <a:pPr algn="just"/>
            <a:r>
              <a:rPr lang="pt-BR" sz="5400" i="1" dirty="0">
                <a:solidFill>
                  <a:srgbClr val="FF0000"/>
                </a:solidFill>
                <a:latin typeface="Perpetua" panose="02020502060401020303" pitchFamily="18" charset="0"/>
              </a:rPr>
              <a:t>Controle do absenteísmo.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918A78C-850A-4B3D-A0B4-A63CEB4305B0}"/>
              </a:ext>
            </a:extLst>
          </p:cNvPr>
          <p:cNvSpPr/>
          <p:nvPr/>
        </p:nvSpPr>
        <p:spPr>
          <a:xfrm>
            <a:off x="9446327" y="651969"/>
            <a:ext cx="2190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43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53636" y="2380833"/>
            <a:ext cx="938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Perpetua" panose="02020502060401020303" pitchFamily="18" charset="0"/>
              </a:rPr>
              <a:t>Nossa base inicial:</a:t>
            </a:r>
          </a:p>
          <a:p>
            <a:pPr algn="just"/>
            <a:endParaRPr lang="pt-BR" sz="1200" dirty="0">
              <a:solidFill>
                <a:srgbClr val="FF0000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3600" i="1" dirty="0">
                <a:latin typeface="Perpetua" panose="02020502060401020303" pitchFamily="18" charset="0"/>
                <a:cs typeface="Calibri Light"/>
              </a:rPr>
            </a:br>
            <a:r>
              <a:rPr lang="pt-BR" sz="3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3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5E941E-657D-48FE-9DDB-77C62564DDC1}"/>
              </a:ext>
            </a:extLst>
          </p:cNvPr>
          <p:cNvSpPr/>
          <p:nvPr/>
        </p:nvSpPr>
        <p:spPr>
          <a:xfrm>
            <a:off x="2926813" y="346150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latin typeface="Perpetua" panose="02020502060401020303" pitchFamily="18" charset="0"/>
              </a:rPr>
              <a:t>Pouco mais de 2.500 servidores.</a:t>
            </a:r>
          </a:p>
          <a:p>
            <a:r>
              <a:rPr lang="pt-BR" sz="3200" dirty="0">
                <a:latin typeface="Perpetua" panose="02020502060401020303" pitchFamily="18" charset="0"/>
              </a:rPr>
              <a:t>Quase 100% estatutários.</a:t>
            </a:r>
          </a:p>
          <a:p>
            <a:r>
              <a:rPr lang="pt-BR" sz="3200" dirty="0">
                <a:latin typeface="Perpetua" panose="02020502060401020303" pitchFamily="18" charset="0"/>
              </a:rPr>
              <a:t>Taxa de Absenteísmo, superior a 20%</a:t>
            </a:r>
            <a:endParaRPr lang="pt-BR" sz="32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739F58-3D50-4164-9925-D88D6A0D6EAB}"/>
              </a:ext>
            </a:extLst>
          </p:cNvPr>
          <p:cNvSpPr/>
          <p:nvPr/>
        </p:nvSpPr>
        <p:spPr>
          <a:xfrm>
            <a:off x="9574803" y="4437454"/>
            <a:ext cx="23748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77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152122" y="2722213"/>
            <a:ext cx="9382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Perpetua" panose="02020502060401020303" pitchFamily="18" charset="0"/>
              </a:rPr>
              <a:t>Faixa etária prevalente: 40 aos 55 anos.</a:t>
            </a:r>
          </a:p>
          <a:p>
            <a:r>
              <a:rPr lang="pt-BR" sz="2800" dirty="0">
                <a:latin typeface="Perpetua" panose="02020502060401020303" pitchFamily="18" charset="0"/>
              </a:rPr>
              <a:t>Faixa etária incidente: 46 aos 50 anos.</a:t>
            </a:r>
          </a:p>
          <a:p>
            <a:r>
              <a:rPr lang="pt-BR" sz="2800" dirty="0">
                <a:latin typeface="Perpetua" panose="02020502060401020303" pitchFamily="18" charset="0"/>
              </a:rPr>
              <a:t>78,5% Sexo Feminino – 21,5% Sexo Masculino.</a:t>
            </a:r>
          </a:p>
          <a:p>
            <a:r>
              <a:rPr lang="pt-BR" sz="2800" dirty="0">
                <a:latin typeface="Perpetua" panose="02020502060401020303" pitchFamily="18" charset="0"/>
              </a:rPr>
              <a:t>67,1% Secretaria Municipal de Educação:</a:t>
            </a:r>
          </a:p>
          <a:p>
            <a:r>
              <a:rPr lang="pt-BR" sz="2800" dirty="0">
                <a:latin typeface="Perpetua" panose="02020502060401020303" pitchFamily="18" charset="0"/>
              </a:rPr>
              <a:t>- 26,7% Merendeiras (CID M) – 12,4% Prof. Ensino Fundamental (CID F)</a:t>
            </a:r>
          </a:p>
          <a:p>
            <a:pPr algn="just"/>
            <a:endParaRPr lang="pt-BR" sz="1200" dirty="0">
              <a:solidFill>
                <a:srgbClr val="FF0000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2400" i="1" dirty="0">
                <a:latin typeface="Perpetua" panose="02020502060401020303" pitchFamily="18" charset="0"/>
                <a:cs typeface="Calibri Light"/>
              </a:rPr>
            </a:br>
            <a:r>
              <a:rPr lang="pt-BR" sz="24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877A38-3FFB-4164-8D49-AC92A96AE99A}"/>
              </a:ext>
            </a:extLst>
          </p:cNvPr>
          <p:cNvSpPr/>
          <p:nvPr/>
        </p:nvSpPr>
        <p:spPr>
          <a:xfrm>
            <a:off x="2481031" y="2026890"/>
            <a:ext cx="482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Perpetua" panose="02020502060401020303" pitchFamily="18" charset="0"/>
              </a:rPr>
              <a:t>Alguns dos nossos dados:</a:t>
            </a:r>
            <a:endParaRPr lang="pt-BR" sz="4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60D05FC-9D8A-46FA-B472-A055EC61B5B2}"/>
              </a:ext>
            </a:extLst>
          </p:cNvPr>
          <p:cNvSpPr/>
          <p:nvPr/>
        </p:nvSpPr>
        <p:spPr>
          <a:xfrm>
            <a:off x="8524892" y="842578"/>
            <a:ext cx="29452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71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888274" y="1180504"/>
            <a:ext cx="985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2400" i="1" dirty="0">
                <a:latin typeface="Perpetua" panose="02020502060401020303" pitchFamily="18" charset="0"/>
                <a:cs typeface="Calibri Light"/>
              </a:rPr>
            </a:br>
            <a:r>
              <a:rPr lang="pt-BR" sz="24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CC7DBB-E2BE-4FEE-8BE5-583A6F963D59}"/>
              </a:ext>
            </a:extLst>
          </p:cNvPr>
          <p:cNvSpPr/>
          <p:nvPr/>
        </p:nvSpPr>
        <p:spPr>
          <a:xfrm>
            <a:off x="4439470" y="2090079"/>
            <a:ext cx="2175596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pt-BR" sz="2800" dirty="0">
                <a:latin typeface="Perpetua"/>
              </a:rPr>
              <a:t>Casos no PRP: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D61BB0-8CBF-455C-B9E5-296BB7B3EB11}"/>
              </a:ext>
            </a:extLst>
          </p:cNvPr>
          <p:cNvSpPr/>
          <p:nvPr/>
        </p:nvSpPr>
        <p:spPr>
          <a:xfrm>
            <a:off x="3205661" y="2591841"/>
            <a:ext cx="6818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Perpetua" panose="02020502060401020303" pitchFamily="18" charset="0"/>
              </a:rPr>
              <a:t>2007 - 2017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Média de novos casos por ano = 10,27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Média de CLT = 48,8% - Média Estatutário = 51,2%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Tempo de Afastamento médio pré-programa = 301,6 dias</a:t>
            </a:r>
          </a:p>
          <a:p>
            <a:r>
              <a:rPr lang="pt-BR" sz="2400" dirty="0">
                <a:latin typeface="Perpetua" panose="02020502060401020303" pitchFamily="18" charset="0"/>
              </a:rPr>
              <a:t>Tempo de Afastamento médio no programa = 293,5 dias.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282098-0E8A-4AAE-BE52-5F14A8F94926}"/>
              </a:ext>
            </a:extLst>
          </p:cNvPr>
          <p:cNvSpPr/>
          <p:nvPr/>
        </p:nvSpPr>
        <p:spPr>
          <a:xfrm>
            <a:off x="8744468" y="918894"/>
            <a:ext cx="28920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000" dirty="0"/>
              <a:t>Consultoria em Gestão do Absenteísmo e Programas de Reabilitação Profissional</a:t>
            </a:r>
          </a:p>
          <a:p>
            <a:pPr lvl="0" algn="ctr">
              <a:defRPr/>
            </a:pPr>
            <a:r>
              <a:rPr lang="pt-BR" sz="1000" b="1" i="1" dirty="0" err="1"/>
              <a:t>Gumier</a:t>
            </a:r>
            <a:r>
              <a:rPr lang="pt-BR" sz="1000" b="1" i="1" dirty="0"/>
              <a:t> &amp; Motta Consultoria Médica – </a:t>
            </a:r>
          </a:p>
          <a:p>
            <a:pPr lvl="0" algn="ctr">
              <a:defRPr/>
            </a:pPr>
            <a:r>
              <a:rPr lang="pt-BR" sz="1000" b="1" i="1" dirty="0"/>
              <a:t>19 34343376</a:t>
            </a:r>
            <a:endParaRPr lang="pt-BR" sz="1000" i="1" dirty="0"/>
          </a:p>
          <a:p>
            <a:pPr lvl="0" algn="ctr">
              <a:defRPr/>
            </a:pPr>
            <a:r>
              <a:rPr lang="pt-BR" sz="10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www.gumiermotta.com</a:t>
            </a:r>
            <a:r>
              <a:rPr lang="pt-BR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691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20685" y="1164583"/>
            <a:ext cx="9831977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4000" b="1" i="1" dirty="0">
                <a:solidFill>
                  <a:srgbClr val="FF0000"/>
                </a:solidFill>
                <a:latin typeface="Perpetua"/>
              </a:rPr>
              <a:t>Sucesso: Perícias Médicas &amp; SES</a:t>
            </a:r>
            <a:r>
              <a:rPr lang="pt-BR" sz="4000" b="1" i="1" dirty="0">
                <a:latin typeface="Perpetua"/>
              </a:rPr>
              <a:t>MT</a:t>
            </a:r>
          </a:p>
          <a:p>
            <a:r>
              <a:rPr lang="pt-BR" sz="2000" dirty="0">
                <a:latin typeface="Perpetua" panose="02020502060401020303" pitchFamily="18" charset="0"/>
              </a:rPr>
              <a:t>Possibilitaram redução da Taxa de Absenteísmo:</a:t>
            </a:r>
          </a:p>
          <a:p>
            <a:endParaRPr lang="pt-BR" sz="2000" dirty="0">
              <a:latin typeface="Perpetua" panose="02020502060401020303" pitchFamily="18" charset="0"/>
            </a:endParaRPr>
          </a:p>
          <a:p>
            <a:r>
              <a:rPr lang="pt-BR" sz="2000" dirty="0">
                <a:latin typeface="Perpetua"/>
              </a:rPr>
              <a:t>            - De &gt; 20% para 5,8% (menor salário = R$ 1.886,79)</a:t>
            </a:r>
          </a:p>
          <a:p>
            <a:endParaRPr lang="pt-BR" sz="2000" dirty="0">
              <a:latin typeface="Perpetua" panose="02020502060401020303" pitchFamily="18" charset="0"/>
            </a:endParaRPr>
          </a:p>
          <a:p>
            <a:r>
              <a:rPr lang="pt-BR" sz="2000" b="1" dirty="0">
                <a:latin typeface="Perpetua" panose="02020502060401020303" pitchFamily="18" charset="0"/>
              </a:rPr>
              <a:t>É possível manter um programa de reabilitação profissional?</a:t>
            </a:r>
          </a:p>
          <a:p>
            <a:endParaRPr lang="pt-BR" sz="2000" dirty="0">
              <a:latin typeface="Perpetua" panose="02020502060401020303" pitchFamily="18" charset="0"/>
            </a:endParaRPr>
          </a:p>
          <a:p>
            <a:r>
              <a:rPr lang="pt-BR" sz="2800" b="1" dirty="0">
                <a:solidFill>
                  <a:srgbClr val="FF0000"/>
                </a:solidFill>
                <a:latin typeface="Perpetua"/>
              </a:rPr>
              <a:t>Sim</a:t>
            </a:r>
            <a:r>
              <a:rPr lang="pt-BR" sz="2800" dirty="0">
                <a:latin typeface="Perpetua"/>
              </a:rPr>
              <a:t>, o sistema de controle técnico do absenteísmo, demandou obtenção de recursos (sobra orçamentária) para custeio e manutenção do programa.</a:t>
            </a:r>
          </a:p>
          <a:p>
            <a:pPr algn="just"/>
            <a:endParaRPr lang="pt-BR" sz="1200" dirty="0">
              <a:solidFill>
                <a:srgbClr val="FF0000"/>
              </a:solidFill>
              <a:latin typeface="Perpetua" panose="02020502060401020303" pitchFamily="18" charset="0"/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14492DD-04B2-4DEE-8691-07E80FAF15F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7B4C936-8DB7-4340-8FC8-2AFF7783B743}"/>
              </a:ext>
            </a:extLst>
          </p:cNvPr>
          <p:cNvSpPr/>
          <p:nvPr/>
        </p:nvSpPr>
        <p:spPr>
          <a:xfrm>
            <a:off x="69668" y="4611681"/>
            <a:ext cx="9859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>
                <a:latin typeface="Perpetua" panose="02020502060401020303" pitchFamily="18" charset="0"/>
                <a:cs typeface="Calibri Light"/>
              </a:rPr>
              <a:t>Rubens Cenci Motta</a:t>
            </a:r>
            <a:br>
              <a:rPr lang="pt-BR" sz="1600" i="1" dirty="0">
                <a:latin typeface="Perpetua" panose="02020502060401020303" pitchFamily="18" charset="0"/>
                <a:cs typeface="Calibri Light"/>
              </a:rPr>
            </a:br>
            <a:r>
              <a:rPr lang="pt-BR" sz="1600" i="1" dirty="0">
                <a:latin typeface="Perpetua" panose="02020502060401020303" pitchFamily="18" charset="0"/>
                <a:cs typeface="Calibri Light"/>
              </a:rPr>
              <a:t>Médico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92358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673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Perpetua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Meenting Eventos</cp:lastModifiedBy>
  <cp:revision>117</cp:revision>
  <dcterms:created xsi:type="dcterms:W3CDTF">2019-05-07T17:44:33Z</dcterms:created>
  <dcterms:modified xsi:type="dcterms:W3CDTF">2019-06-28T11:30:03Z</dcterms:modified>
</cp:coreProperties>
</file>